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9"/>
  </p:notesMasterIdLst>
  <p:handoutMasterIdLst>
    <p:handoutMasterId r:id="rId10"/>
  </p:handoutMasterIdLst>
  <p:sldIdLst>
    <p:sldId id="256" r:id="rId2"/>
    <p:sldId id="276" r:id="rId3"/>
    <p:sldId id="277" r:id="rId4"/>
    <p:sldId id="257" r:id="rId5"/>
    <p:sldId id="279" r:id="rId6"/>
    <p:sldId id="280" r:id="rId7"/>
    <p:sldId id="281" r:id="rId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6337584-335D-43C5-A77B-8BA5309D1FC5}">
          <p14:sldIdLst>
            <p14:sldId id="256"/>
            <p14:sldId id="276"/>
            <p14:sldId id="277"/>
            <p14:sldId id="257"/>
            <p14:sldId id="279"/>
            <p14:sldId id="280"/>
            <p14:sldId id="281"/>
          </p14:sldIdLst>
        </p14:section>
        <p14:section name="Untitled Section" id="{108F0528-4F8C-496D-8E6C-D1727DE51006}">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9" autoAdjust="0"/>
    <p:restoredTop sz="92714" autoAdjust="0"/>
  </p:normalViewPr>
  <p:slideViewPr>
    <p:cSldViewPr snapToGrid="0">
      <p:cViewPr>
        <p:scale>
          <a:sx n="73" d="100"/>
          <a:sy n="73" d="100"/>
        </p:scale>
        <p:origin x="-2616" y="-960"/>
      </p:cViewPr>
      <p:guideLst>
        <p:guide orient="horz" pos="2160"/>
        <p:guide pos="3840"/>
      </p:guideLst>
    </p:cSldViewPr>
  </p:slideViewPr>
  <p:notesTextViewPr>
    <p:cViewPr>
      <p:scale>
        <a:sx n="1" d="1"/>
        <a:sy n="1" d="1"/>
      </p:scale>
      <p:origin x="0" y="0"/>
    </p:cViewPr>
  </p:notesTextViewPr>
  <p:notesViewPr>
    <p:cSldViewPr snapToGrid="0">
      <p:cViewPr>
        <p:scale>
          <a:sx n="100" d="100"/>
          <a:sy n="100" d="100"/>
        </p:scale>
        <p:origin x="-1956" y="50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876" cy="464818"/>
          </a:xfrm>
          <a:prstGeom prst="rect">
            <a:avLst/>
          </a:prstGeom>
        </p:spPr>
        <p:txBody>
          <a:bodyPr vert="horz" lIns="91797" tIns="45898" rIns="91797" bIns="45898" rtlCol="0"/>
          <a:lstStyle>
            <a:lvl1pPr algn="l">
              <a:defRPr sz="1200"/>
            </a:lvl1pPr>
          </a:lstStyle>
          <a:p>
            <a:endParaRPr lang="en-US"/>
          </a:p>
        </p:txBody>
      </p:sp>
      <p:sp>
        <p:nvSpPr>
          <p:cNvPr id="3" name="Date Placeholder 2"/>
          <p:cNvSpPr>
            <a:spLocks noGrp="1"/>
          </p:cNvSpPr>
          <p:nvPr>
            <p:ph type="dt" sz="quarter" idx="1"/>
          </p:nvPr>
        </p:nvSpPr>
        <p:spPr>
          <a:xfrm>
            <a:off x="3977629" y="0"/>
            <a:ext cx="3043876" cy="464818"/>
          </a:xfrm>
          <a:prstGeom prst="rect">
            <a:avLst/>
          </a:prstGeom>
        </p:spPr>
        <p:txBody>
          <a:bodyPr vert="horz" lIns="91797" tIns="45898" rIns="91797" bIns="45898" rtlCol="0"/>
          <a:lstStyle>
            <a:lvl1pPr algn="r">
              <a:defRPr sz="1200"/>
            </a:lvl1pPr>
          </a:lstStyle>
          <a:p>
            <a:fld id="{B28A2568-BDA4-4DEC-9196-6E700AAD13CD}" type="datetimeFigureOut">
              <a:rPr lang="en-US" smtClean="0"/>
              <a:t>6/27/18</a:t>
            </a:fld>
            <a:endParaRPr lang="en-US"/>
          </a:p>
        </p:txBody>
      </p:sp>
      <p:sp>
        <p:nvSpPr>
          <p:cNvPr id="4" name="Footer Placeholder 3"/>
          <p:cNvSpPr>
            <a:spLocks noGrp="1"/>
          </p:cNvSpPr>
          <p:nvPr>
            <p:ph type="ftr" sz="quarter" idx="2"/>
          </p:nvPr>
        </p:nvSpPr>
        <p:spPr>
          <a:xfrm>
            <a:off x="0" y="8842691"/>
            <a:ext cx="3043876" cy="464818"/>
          </a:xfrm>
          <a:prstGeom prst="rect">
            <a:avLst/>
          </a:prstGeom>
        </p:spPr>
        <p:txBody>
          <a:bodyPr vert="horz" lIns="91797" tIns="45898" rIns="91797" bIns="45898" rtlCol="0" anchor="b"/>
          <a:lstStyle>
            <a:lvl1pPr algn="l">
              <a:defRPr sz="1200"/>
            </a:lvl1pPr>
          </a:lstStyle>
          <a:p>
            <a:endParaRPr lang="en-US"/>
          </a:p>
        </p:txBody>
      </p:sp>
      <p:sp>
        <p:nvSpPr>
          <p:cNvPr id="5" name="Slide Number Placeholder 4"/>
          <p:cNvSpPr>
            <a:spLocks noGrp="1"/>
          </p:cNvSpPr>
          <p:nvPr>
            <p:ph type="sldNum" sz="quarter" idx="3"/>
          </p:nvPr>
        </p:nvSpPr>
        <p:spPr>
          <a:xfrm>
            <a:off x="3977629" y="8842691"/>
            <a:ext cx="3043876" cy="464818"/>
          </a:xfrm>
          <a:prstGeom prst="rect">
            <a:avLst/>
          </a:prstGeom>
        </p:spPr>
        <p:txBody>
          <a:bodyPr vert="horz" lIns="91797" tIns="45898" rIns="91797" bIns="45898" rtlCol="0" anchor="b"/>
          <a:lstStyle>
            <a:lvl1pPr algn="r">
              <a:defRPr sz="1200"/>
            </a:lvl1pPr>
          </a:lstStyle>
          <a:p>
            <a:fld id="{7B344615-A1FB-4281-AF79-5B5A8B8D56CC}" type="slidenum">
              <a:rPr lang="en-US" smtClean="0"/>
              <a:t>‹#›</a:t>
            </a:fld>
            <a:endParaRPr lang="en-US"/>
          </a:p>
        </p:txBody>
      </p:sp>
    </p:spTree>
    <p:extLst>
      <p:ext uri="{BB962C8B-B14F-4D97-AF65-F5344CB8AC3E}">
        <p14:creationId xmlns:p14="http://schemas.microsoft.com/office/powerpoint/2010/main" val="2733316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7072"/>
          </a:xfrm>
          <a:prstGeom prst="rect">
            <a:avLst/>
          </a:prstGeom>
        </p:spPr>
        <p:txBody>
          <a:bodyPr vert="horz" lIns="93323" tIns="46661" rIns="93323" bIns="46661" rtlCol="0"/>
          <a:lstStyle>
            <a:lvl1pPr algn="l">
              <a:defRPr sz="1200"/>
            </a:lvl1pPr>
          </a:lstStyle>
          <a:p>
            <a:endParaRPr lang="en-US" dirty="0"/>
          </a:p>
        </p:txBody>
      </p:sp>
      <p:sp>
        <p:nvSpPr>
          <p:cNvPr id="3" name="Date Placeholder 2"/>
          <p:cNvSpPr>
            <a:spLocks noGrp="1"/>
          </p:cNvSpPr>
          <p:nvPr>
            <p:ph type="dt" idx="1"/>
          </p:nvPr>
        </p:nvSpPr>
        <p:spPr>
          <a:xfrm>
            <a:off x="3978133" y="0"/>
            <a:ext cx="3043343" cy="467072"/>
          </a:xfrm>
          <a:prstGeom prst="rect">
            <a:avLst/>
          </a:prstGeom>
        </p:spPr>
        <p:txBody>
          <a:bodyPr vert="horz" lIns="93323" tIns="46661" rIns="93323" bIns="46661" rtlCol="0"/>
          <a:lstStyle>
            <a:lvl1pPr algn="r">
              <a:defRPr sz="1200"/>
            </a:lvl1pPr>
          </a:lstStyle>
          <a:p>
            <a:fld id="{7AC14F96-0BC9-4A23-87B6-263EE4DCA5A2}" type="datetimeFigureOut">
              <a:rPr lang="en-US" smtClean="0"/>
              <a:t>6/27/18</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3" tIns="46661" rIns="93323" bIns="46661"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3" tIns="46661" rIns="93323" bIns="4666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1"/>
            <a:ext cx="3043343" cy="467071"/>
          </a:xfrm>
          <a:prstGeom prst="rect">
            <a:avLst/>
          </a:prstGeom>
        </p:spPr>
        <p:txBody>
          <a:bodyPr vert="horz" lIns="93323" tIns="46661" rIns="93323" bIns="4666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23" tIns="46661" rIns="93323" bIns="46661" rtlCol="0" anchor="b"/>
          <a:lstStyle>
            <a:lvl1pPr algn="r">
              <a:defRPr sz="1200"/>
            </a:lvl1pPr>
          </a:lstStyle>
          <a:p>
            <a:fld id="{C734D935-CDC0-4FB7-92CA-EE2A022E366B}" type="slidenum">
              <a:rPr lang="en-US" smtClean="0"/>
              <a:t>‹#›</a:t>
            </a:fld>
            <a:endParaRPr lang="en-US" dirty="0"/>
          </a:p>
        </p:txBody>
      </p:sp>
    </p:spTree>
    <p:extLst>
      <p:ext uri="{BB962C8B-B14F-4D97-AF65-F5344CB8AC3E}">
        <p14:creationId xmlns:p14="http://schemas.microsoft.com/office/powerpoint/2010/main" val="704814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image" Target="../media/image3.png"/></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mentioned the possibility of starting a program that was started by the medical society in Eugene, Oregon and is being replicated by other county medical societies around the country. </a:t>
            </a:r>
          </a:p>
          <a:p>
            <a:endParaRPr lang="en-US" dirty="0"/>
          </a:p>
          <a:p>
            <a:r>
              <a:rPr lang="en-US" dirty="0" smtClean="0"/>
              <a:t>I have a few short slides that will explain the program a little and present some future actions, including taking a recommendation to the executive board for approval.</a:t>
            </a:r>
          </a:p>
          <a:p>
            <a:endParaRPr lang="en-US" dirty="0" smtClean="0"/>
          </a:p>
          <a:p>
            <a:r>
              <a:rPr lang="en-US" dirty="0" smtClean="0"/>
              <a:t>If the board approves the program, a steering committee will be appointed that will then take the next steps of getting the program up and running.</a:t>
            </a:r>
          </a:p>
          <a:p>
            <a:endParaRPr lang="en-US" dirty="0"/>
          </a:p>
          <a:p>
            <a:r>
              <a:rPr lang="en-US" dirty="0" smtClean="0"/>
              <a:t>Please make note of any questions you have and we’ll address them at the end of the slides.</a:t>
            </a:r>
          </a:p>
          <a:p>
            <a:endParaRPr lang="en-US" dirty="0"/>
          </a:p>
          <a:p>
            <a:endParaRPr lang="en-US" dirty="0"/>
          </a:p>
        </p:txBody>
      </p:sp>
      <p:sp>
        <p:nvSpPr>
          <p:cNvPr id="4" name="Slide Number Placeholder 3"/>
          <p:cNvSpPr>
            <a:spLocks noGrp="1"/>
          </p:cNvSpPr>
          <p:nvPr>
            <p:ph type="sldNum" sz="quarter" idx="10"/>
          </p:nvPr>
        </p:nvSpPr>
        <p:spPr/>
        <p:txBody>
          <a:bodyPr/>
          <a:lstStyle/>
          <a:p>
            <a:fld id="{C734D935-CDC0-4FB7-92CA-EE2A022E366B}" type="slidenum">
              <a:rPr lang="en-US" smtClean="0"/>
              <a:t>1</a:t>
            </a:fld>
            <a:endParaRPr lang="en-US" dirty="0"/>
          </a:p>
        </p:txBody>
      </p:sp>
    </p:spTree>
    <p:extLst>
      <p:ext uri="{BB962C8B-B14F-4D97-AF65-F5344CB8AC3E}">
        <p14:creationId xmlns:p14="http://schemas.microsoft.com/office/powerpoint/2010/main" val="307325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Lane County Medical Society – Eugene OR – began this program almost 2 years ago. They then helped Portland start theirs a little over a year ago.</a:t>
            </a:r>
          </a:p>
          <a:p>
            <a:endParaRPr lang="en-US" dirty="0"/>
          </a:p>
          <a:p>
            <a:r>
              <a:rPr lang="en-US" dirty="0" smtClean="0"/>
              <a:t>They report that clients average 4-5 sessions. </a:t>
            </a:r>
            <a:endParaRPr lang="en-US" dirty="0"/>
          </a:p>
        </p:txBody>
      </p:sp>
      <p:sp>
        <p:nvSpPr>
          <p:cNvPr id="4" name="Slide Number Placeholder 3"/>
          <p:cNvSpPr>
            <a:spLocks noGrp="1"/>
          </p:cNvSpPr>
          <p:nvPr>
            <p:ph type="sldNum" sz="quarter" idx="10"/>
          </p:nvPr>
        </p:nvSpPr>
        <p:spPr/>
        <p:txBody>
          <a:bodyPr/>
          <a:lstStyle/>
          <a:p>
            <a:fld id="{C734D935-CDC0-4FB7-92CA-EE2A022E366B}" type="slidenum">
              <a:rPr lang="en-US" smtClean="0"/>
              <a:t>2</a:t>
            </a:fld>
            <a:endParaRPr lang="en-US" dirty="0"/>
          </a:p>
        </p:txBody>
      </p:sp>
    </p:spTree>
    <p:extLst>
      <p:ext uri="{BB962C8B-B14F-4D97-AF65-F5344CB8AC3E}">
        <p14:creationId xmlns:p14="http://schemas.microsoft.com/office/powerpoint/2010/main" val="275876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of you have helped physicians, and being a physician yourself, you might testify to the fact that physicians are unwilling to seek counseling through traditional resources. </a:t>
            </a:r>
          </a:p>
          <a:p>
            <a:endParaRPr lang="en-US" dirty="0"/>
          </a:p>
          <a:p>
            <a:r>
              <a:rPr lang="en-US" dirty="0" smtClean="0"/>
              <a:t>However, facts show that they might be the ones who need it most.</a:t>
            </a:r>
            <a:endParaRPr lang="en-US" dirty="0"/>
          </a:p>
        </p:txBody>
      </p:sp>
      <p:sp>
        <p:nvSpPr>
          <p:cNvPr id="4" name="Slide Number Placeholder 3"/>
          <p:cNvSpPr>
            <a:spLocks noGrp="1"/>
          </p:cNvSpPr>
          <p:nvPr>
            <p:ph type="sldNum" sz="quarter" idx="10"/>
          </p:nvPr>
        </p:nvSpPr>
        <p:spPr/>
        <p:txBody>
          <a:bodyPr/>
          <a:lstStyle/>
          <a:p>
            <a:fld id="{C734D935-CDC0-4FB7-92CA-EE2A022E366B}" type="slidenum">
              <a:rPr lang="en-US" smtClean="0"/>
              <a:t>3</a:t>
            </a:fld>
            <a:endParaRPr lang="en-US" dirty="0"/>
          </a:p>
        </p:txBody>
      </p:sp>
    </p:spTree>
    <p:extLst>
      <p:ext uri="{BB962C8B-B14F-4D97-AF65-F5344CB8AC3E}">
        <p14:creationId xmlns:p14="http://schemas.microsoft.com/office/powerpoint/2010/main" val="3831512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two slides outline the basic tenets of a physician wellness program.</a:t>
            </a:r>
          </a:p>
          <a:p>
            <a:endParaRPr lang="en-US" dirty="0"/>
          </a:p>
          <a:p>
            <a:r>
              <a:rPr lang="en-US" dirty="0" smtClean="0"/>
              <a:t>The number one thing going for this program, is that it is sponsored by the local medical society.</a:t>
            </a:r>
          </a:p>
          <a:p>
            <a:endParaRPr lang="en-US" dirty="0"/>
          </a:p>
          <a:p>
            <a:r>
              <a:rPr lang="en-US" dirty="0" smtClean="0"/>
              <a:t>It’s easy to get an appointment</a:t>
            </a:r>
          </a:p>
          <a:p>
            <a:endParaRPr lang="en-US" dirty="0"/>
          </a:p>
          <a:p>
            <a:r>
              <a:rPr lang="en-US" dirty="0" smtClean="0"/>
              <a:t>Sessions are confidential</a:t>
            </a:r>
          </a:p>
          <a:p>
            <a:endParaRPr lang="en-US" dirty="0"/>
          </a:p>
          <a:p>
            <a:r>
              <a:rPr lang="en-US" dirty="0" smtClean="0"/>
              <a:t>Money will be raised so that there’s no cost for the first few sessions. Physicians will be able to continue sessions if they want, but will be responsible for the cost.</a:t>
            </a:r>
          </a:p>
          <a:p>
            <a:endParaRPr lang="en-US" dirty="0"/>
          </a:p>
          <a:p>
            <a:r>
              <a:rPr lang="en-US" dirty="0" smtClean="0"/>
              <a:t>There’s no insurance or third party involvement.</a:t>
            </a:r>
            <a:endParaRPr lang="en-US" dirty="0"/>
          </a:p>
        </p:txBody>
      </p:sp>
      <p:sp>
        <p:nvSpPr>
          <p:cNvPr id="4" name="Slide Number Placeholder 3"/>
          <p:cNvSpPr>
            <a:spLocks noGrp="1"/>
          </p:cNvSpPr>
          <p:nvPr>
            <p:ph type="sldNum" sz="quarter" idx="10"/>
          </p:nvPr>
        </p:nvSpPr>
        <p:spPr/>
        <p:txBody>
          <a:bodyPr/>
          <a:lstStyle/>
          <a:p>
            <a:fld id="{C734D935-CDC0-4FB7-92CA-EE2A022E366B}" type="slidenum">
              <a:rPr lang="en-US" smtClean="0"/>
              <a:t>4</a:t>
            </a:fld>
            <a:endParaRPr lang="en-US" dirty="0"/>
          </a:p>
        </p:txBody>
      </p:sp>
    </p:spTree>
    <p:extLst>
      <p:ext uri="{BB962C8B-B14F-4D97-AF65-F5344CB8AC3E}">
        <p14:creationId xmlns:p14="http://schemas.microsoft.com/office/powerpoint/2010/main" val="2219185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biggest questions to answer is where the appointments </a:t>
            </a:r>
            <a:r>
              <a:rPr lang="en-US" dirty="0"/>
              <a:t>should </a:t>
            </a:r>
            <a:r>
              <a:rPr lang="en-US" dirty="0" smtClean="0"/>
              <a:t>be held.</a:t>
            </a:r>
          </a:p>
          <a:p>
            <a:r>
              <a:rPr lang="en-US" dirty="0" smtClean="0"/>
              <a:t>Eugene is a relatively small town and the medical society is easily accessed by all. They feel that having the sessions in their building helps convey the feeling of anonymity. One medical society schedules the visits in the psychologist’s office. </a:t>
            </a:r>
            <a:endParaRPr lang="en-US" dirty="0"/>
          </a:p>
          <a:p>
            <a:endParaRPr lang="en-US" dirty="0" smtClean="0"/>
          </a:p>
          <a:p>
            <a:r>
              <a:rPr lang="en-US" dirty="0" smtClean="0"/>
              <a:t>I would like to come back to this for discussion later. </a:t>
            </a:r>
          </a:p>
          <a:p>
            <a:endParaRPr lang="en-US" dirty="0"/>
          </a:p>
          <a:p>
            <a:r>
              <a:rPr lang="en-US" dirty="0" smtClean="0"/>
              <a:t>There’s no electronic records kept, and the paper records that are kept are minimal.</a:t>
            </a:r>
          </a:p>
          <a:p>
            <a:endParaRPr lang="en-US" dirty="0"/>
          </a:p>
          <a:p>
            <a:r>
              <a:rPr lang="en-US" dirty="0" smtClean="0"/>
              <a:t>The sessions are not reportable unless there is reason to believe the physician is a threat to the public or himself.  And there </a:t>
            </a:r>
            <a:r>
              <a:rPr lang="en-US" dirty="0"/>
              <a:t>will be established protocols for assisting impaired </a:t>
            </a:r>
            <a:r>
              <a:rPr lang="en-US" dirty="0" smtClean="0"/>
              <a:t>physicians.</a:t>
            </a:r>
            <a:endParaRPr lang="en-US" dirty="0"/>
          </a:p>
        </p:txBody>
      </p:sp>
      <p:sp>
        <p:nvSpPr>
          <p:cNvPr id="4" name="Slide Number Placeholder 3"/>
          <p:cNvSpPr>
            <a:spLocks noGrp="1"/>
          </p:cNvSpPr>
          <p:nvPr>
            <p:ph type="sldNum" sz="quarter" idx="10"/>
          </p:nvPr>
        </p:nvSpPr>
        <p:spPr/>
        <p:txBody>
          <a:bodyPr/>
          <a:lstStyle/>
          <a:p>
            <a:fld id="{C734D935-CDC0-4FB7-92CA-EE2A022E366B}" type="slidenum">
              <a:rPr lang="en-US" smtClean="0"/>
              <a:t>5</a:t>
            </a:fld>
            <a:endParaRPr lang="en-US" dirty="0"/>
          </a:p>
        </p:txBody>
      </p:sp>
    </p:spTree>
    <p:extLst>
      <p:ext uri="{BB962C8B-B14F-4D97-AF65-F5344CB8AC3E}">
        <p14:creationId xmlns:p14="http://schemas.microsoft.com/office/powerpoint/2010/main" val="2897066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mentioned earlier, if this committee feels a physician wellness program would be a good thing for Travis County, then you should make a recommendation to the executive board.</a:t>
            </a:r>
          </a:p>
          <a:p>
            <a:endParaRPr lang="en-US" dirty="0"/>
          </a:p>
          <a:p>
            <a:r>
              <a:rPr lang="en-US" dirty="0" smtClean="0"/>
              <a:t>If the board approves moving forward, Dr. Cowan will appoint a steering committee to begin the task of raising funds and setting up the program.</a:t>
            </a:r>
          </a:p>
          <a:p>
            <a:endParaRPr lang="en-US" dirty="0"/>
          </a:p>
          <a:p>
            <a:r>
              <a:rPr lang="en-US" dirty="0" smtClean="0"/>
              <a:t>Once the program is ready to launch, we will promote it through various avenues, including a Journal article, mention at membership meetings, through the TMB and PHP. It is also suggested that an annual solicitation letter be sent to members. This will educate them about the program and offer them the opportunity to contribute financially.</a:t>
            </a:r>
          </a:p>
          <a:p>
            <a:endParaRPr lang="en-US" dirty="0"/>
          </a:p>
          <a:p>
            <a:r>
              <a:rPr lang="en-US" dirty="0" smtClean="0"/>
              <a:t>I’ve handed out several brochures that I hope you’ve had a chance to review.</a:t>
            </a:r>
          </a:p>
          <a:p>
            <a:endParaRPr lang="en-US" dirty="0"/>
          </a:p>
          <a:p>
            <a:r>
              <a:rPr lang="en-US" dirty="0" smtClean="0"/>
              <a:t>Do you have any questions?</a:t>
            </a:r>
            <a:endParaRPr lang="en-US" dirty="0"/>
          </a:p>
        </p:txBody>
      </p:sp>
      <p:sp>
        <p:nvSpPr>
          <p:cNvPr id="4" name="Slide Number Placeholder 3"/>
          <p:cNvSpPr>
            <a:spLocks noGrp="1"/>
          </p:cNvSpPr>
          <p:nvPr>
            <p:ph type="sldNum" sz="quarter" idx="10"/>
          </p:nvPr>
        </p:nvSpPr>
        <p:spPr/>
        <p:txBody>
          <a:bodyPr/>
          <a:lstStyle/>
          <a:p>
            <a:fld id="{C734D935-CDC0-4FB7-92CA-EE2A022E366B}" type="slidenum">
              <a:rPr lang="en-US" smtClean="0"/>
              <a:t>6</a:t>
            </a:fld>
            <a:endParaRPr lang="en-US" dirty="0"/>
          </a:p>
        </p:txBody>
      </p:sp>
    </p:spTree>
    <p:extLst>
      <p:ext uri="{BB962C8B-B14F-4D97-AF65-F5344CB8AC3E}">
        <p14:creationId xmlns:p14="http://schemas.microsoft.com/office/powerpoint/2010/main" val="2084668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4D935-CDC0-4FB7-92CA-EE2A022E366B}" type="slidenum">
              <a:rPr lang="en-US" smtClean="0"/>
              <a:t>7</a:t>
            </a:fld>
            <a:endParaRPr lang="en-US" dirty="0"/>
          </a:p>
        </p:txBody>
      </p:sp>
      <p:pic>
        <p:nvPicPr>
          <p:cNvPr id="1026" name="Picture 2" descr="http://www.clipartbest.com/cliparts/dT7/pA6/dT7pA6rT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650" y="1531937"/>
            <a:ext cx="2381250" cy="2381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040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BE3C1-DBE1-495D-B57B-2849774B866A}" type="datetimeFigureOut">
              <a:rPr lang="en-US" smtClean="0"/>
              <a:t>6/27/18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1812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3F48C-C7C6-4055-9F49-3777875E72AE}" type="datetimeFigureOut">
              <a:rPr lang="en-US" smtClean="0"/>
              <a:t>6/27/18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066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7"/>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7"/>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8E61D-D431-422C-9764-11DAFE33AB63}" type="datetimeFigureOut">
              <a:rPr lang="en-US" smtClean="0"/>
              <a:t>6/27/18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0356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DE42F4-6EEF-4EF7-8ED4-2208F0F89A08}" type="datetimeFigureOut">
              <a:rPr lang="en-US" smtClean="0"/>
              <a:t>6/27/18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291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6/27/18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194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5A6C69-6797-4E8A-BF37-F2C3751466E9}" type="datetimeFigureOut">
              <a:rPr lang="en-US" smtClean="0"/>
              <a:t>6/27/18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9705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2014A1-A632-4878-A0D3-F52BA7563730}" type="datetimeFigureOut">
              <a:rPr lang="en-US" smtClean="0"/>
              <a:t>6/27/18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890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9F462-093F-4566-844B-4C71F2739DA5}" type="datetimeFigureOut">
              <a:rPr lang="en-US" smtClean="0"/>
              <a:t>6/27/18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583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6/27/18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77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6/27/18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4899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6/27/18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7919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t>6/27/18</a:t>
            </a:fld>
            <a:endParaRPr lang="en-US" dirty="0"/>
          </a:p>
        </p:txBody>
      </p:sp>
      <p:sp>
        <p:nvSpPr>
          <p:cNvPr id="5" name="Footer Placeholder 4"/>
          <p:cNvSpPr>
            <a:spLocks noGrp="1"/>
          </p:cNvSpPr>
          <p:nvPr>
            <p:ph type="ftr" sz="quarter" idx="3"/>
          </p:nvPr>
        </p:nvSpPr>
        <p:spPr>
          <a:xfrm>
            <a:off x="4165600" y="635635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911244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066" y="1071154"/>
            <a:ext cx="9791734" cy="4045133"/>
          </a:xfrm>
        </p:spPr>
        <p:txBody>
          <a:bodyPr>
            <a:normAutofit/>
          </a:bodyPr>
          <a:lstStyle/>
          <a:p>
            <a:pPr algn="ctr"/>
            <a:r>
              <a:rPr lang="en-US" sz="4000" dirty="0" smtClean="0"/>
              <a:t/>
            </a:r>
            <a:br>
              <a:rPr lang="en-US" sz="4000" dirty="0" smtClean="0"/>
            </a:br>
            <a:r>
              <a:rPr lang="en-US" sz="4000" dirty="0" smtClean="0"/>
              <a:t>Physician </a:t>
            </a:r>
            <a:r>
              <a:rPr lang="en-US" sz="4000" dirty="0"/>
              <a:t>Wellness Program </a:t>
            </a:r>
            <a:r>
              <a:rPr lang="en-US" sz="3200" dirty="0"/>
              <a:t>(PWP)</a:t>
            </a: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A Proposal</a:t>
            </a:r>
            <a:endParaRPr lang="en-US" sz="4000" dirty="0"/>
          </a:p>
        </p:txBody>
      </p:sp>
    </p:spTree>
    <p:extLst>
      <p:ext uri="{BB962C8B-B14F-4D97-AF65-F5344CB8AC3E}">
        <p14:creationId xmlns:p14="http://schemas.microsoft.com/office/powerpoint/2010/main" val="32423699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County Medical Society Successes</a:t>
            </a:r>
            <a:endParaRPr lang="en-US" dirty="0"/>
          </a:p>
        </p:txBody>
      </p:sp>
      <p:sp>
        <p:nvSpPr>
          <p:cNvPr id="3" name="Content Placeholder 2"/>
          <p:cNvSpPr>
            <a:spLocks noGrp="1"/>
          </p:cNvSpPr>
          <p:nvPr>
            <p:ph idx="1"/>
          </p:nvPr>
        </p:nvSpPr>
        <p:spPr>
          <a:xfrm>
            <a:off x="1534886" y="1981200"/>
            <a:ext cx="10047514" cy="4175760"/>
          </a:xfrm>
        </p:spPr>
        <p:txBody>
          <a:bodyPr>
            <a:normAutofit/>
          </a:bodyPr>
          <a:lstStyle/>
          <a:p>
            <a:pPr marL="0" indent="0">
              <a:buNone/>
            </a:pPr>
            <a:r>
              <a:rPr lang="en-US" sz="2800" dirty="0" smtClean="0"/>
              <a:t>Eugene, OR (43 months)</a:t>
            </a:r>
          </a:p>
          <a:p>
            <a:pPr marL="681038"/>
            <a:r>
              <a:rPr lang="en-US" sz="2800" dirty="0" smtClean="0"/>
              <a:t>Used by 8% of the Society’s members</a:t>
            </a:r>
          </a:p>
          <a:p>
            <a:pPr marL="681038"/>
            <a:r>
              <a:rPr lang="en-US" sz="2800" dirty="0" smtClean="0"/>
              <a:t>250 </a:t>
            </a:r>
            <a:r>
              <a:rPr lang="en-US" sz="2800" dirty="0"/>
              <a:t>appointments </a:t>
            </a:r>
            <a:endParaRPr lang="en-US" sz="2800" dirty="0" smtClean="0"/>
          </a:p>
          <a:p>
            <a:pPr marL="406718" indent="0">
              <a:buNone/>
            </a:pPr>
            <a:endParaRPr lang="en-US" sz="2800" dirty="0" smtClean="0"/>
          </a:p>
          <a:p>
            <a:pPr marL="3175" indent="0">
              <a:buNone/>
            </a:pPr>
            <a:r>
              <a:rPr lang="en-US" sz="2800" dirty="0" smtClean="0"/>
              <a:t>Portland, OR (12 months)</a:t>
            </a:r>
          </a:p>
          <a:p>
            <a:pPr marL="795338" indent="-457200"/>
            <a:r>
              <a:rPr lang="en-US" sz="2800" dirty="0" smtClean="0"/>
              <a:t>70 appointments</a:t>
            </a:r>
          </a:p>
          <a:p>
            <a:pPr marL="795338" indent="-457200"/>
            <a:r>
              <a:rPr lang="en-US" sz="2800" dirty="0" smtClean="0"/>
              <a:t>23 physician clients</a:t>
            </a:r>
          </a:p>
        </p:txBody>
      </p:sp>
    </p:spTree>
    <p:extLst>
      <p:ext uri="{BB962C8B-B14F-4D97-AF65-F5344CB8AC3E}">
        <p14:creationId xmlns:p14="http://schemas.microsoft.com/office/powerpoint/2010/main" val="42246009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 </a:t>
            </a:r>
            <a:r>
              <a:rPr lang="en-US" dirty="0" smtClean="0"/>
              <a:t>PWP?</a:t>
            </a:r>
            <a:endParaRPr lang="en-US" dirty="0"/>
          </a:p>
        </p:txBody>
      </p:sp>
      <p:sp>
        <p:nvSpPr>
          <p:cNvPr id="3" name="Content Placeholder 2"/>
          <p:cNvSpPr>
            <a:spLocks noGrp="1"/>
          </p:cNvSpPr>
          <p:nvPr>
            <p:ph idx="1"/>
          </p:nvPr>
        </p:nvSpPr>
        <p:spPr>
          <a:xfrm>
            <a:off x="1545770" y="2046514"/>
            <a:ext cx="10036629" cy="4110446"/>
          </a:xfrm>
        </p:spPr>
        <p:txBody>
          <a:bodyPr>
            <a:normAutofit/>
          </a:bodyPr>
          <a:lstStyle/>
          <a:p>
            <a:pPr>
              <a:spcBef>
                <a:spcPts val="600"/>
              </a:spcBef>
            </a:pPr>
            <a:r>
              <a:rPr lang="en-US" sz="2800" dirty="0"/>
              <a:t>Physicians are unwilling to seek counseling from </a:t>
            </a:r>
            <a:endParaRPr lang="en-US" sz="2800" dirty="0" smtClean="0"/>
          </a:p>
          <a:p>
            <a:pPr marL="114300" indent="0">
              <a:spcBef>
                <a:spcPts val="600"/>
              </a:spcBef>
              <a:buNone/>
            </a:pPr>
            <a:r>
              <a:rPr lang="en-US" sz="2800" dirty="0"/>
              <a:t> </a:t>
            </a:r>
            <a:r>
              <a:rPr lang="en-US" sz="2800" dirty="0" smtClean="0"/>
              <a:t>  conventional sources</a:t>
            </a:r>
          </a:p>
          <a:p>
            <a:pPr marL="457200" lvl="1" indent="0">
              <a:spcBef>
                <a:spcPts val="600"/>
              </a:spcBef>
              <a:buNone/>
            </a:pPr>
            <a:r>
              <a:rPr lang="en-US" sz="2600" dirty="0" smtClean="0"/>
              <a:t>   Concerns: </a:t>
            </a:r>
          </a:p>
          <a:p>
            <a:pPr lvl="2">
              <a:spcBef>
                <a:spcPts val="600"/>
              </a:spcBef>
            </a:pPr>
            <a:r>
              <a:rPr lang="en-US" sz="2400" dirty="0" smtClean="0"/>
              <a:t>Anonymity</a:t>
            </a:r>
          </a:p>
          <a:p>
            <a:pPr lvl="2">
              <a:spcBef>
                <a:spcPts val="600"/>
              </a:spcBef>
            </a:pPr>
            <a:r>
              <a:rPr lang="en-US" sz="2600" dirty="0" smtClean="0"/>
              <a:t>Licensing / credentialing reporting and tracking</a:t>
            </a:r>
            <a:r>
              <a:rPr lang="en-US" sz="2600" dirty="0"/>
              <a:t> </a:t>
            </a:r>
            <a:r>
              <a:rPr lang="en-US" sz="2600" dirty="0" smtClean="0"/>
              <a:t>requirements.</a:t>
            </a:r>
          </a:p>
          <a:p>
            <a:pPr>
              <a:spcBef>
                <a:spcPts val="600"/>
              </a:spcBef>
            </a:pPr>
            <a:endParaRPr lang="en-US" sz="2800" dirty="0" smtClean="0"/>
          </a:p>
          <a:p>
            <a:pPr>
              <a:spcBef>
                <a:spcPts val="600"/>
              </a:spcBef>
            </a:pPr>
            <a:r>
              <a:rPr lang="en-US" sz="2800" dirty="0" smtClean="0"/>
              <a:t>Over </a:t>
            </a:r>
            <a:r>
              <a:rPr lang="en-US" sz="2800" dirty="0"/>
              <a:t>50% of American physicians report symptoms of </a:t>
            </a:r>
            <a:r>
              <a:rPr lang="en-US" sz="2800" dirty="0" smtClean="0"/>
              <a:t>burnout.</a:t>
            </a:r>
            <a:endParaRPr lang="en-US" sz="2800" dirty="0"/>
          </a:p>
          <a:p>
            <a:pPr>
              <a:spcBef>
                <a:spcPts val="600"/>
              </a:spcBef>
            </a:pPr>
            <a:endParaRPr lang="en-US" dirty="0"/>
          </a:p>
          <a:p>
            <a:endParaRPr lang="en-US" dirty="0"/>
          </a:p>
          <a:p>
            <a:endParaRPr lang="en-US" dirty="0"/>
          </a:p>
        </p:txBody>
      </p:sp>
    </p:spTree>
    <p:extLst>
      <p:ext uri="{BB962C8B-B14F-4D97-AF65-F5344CB8AC3E}">
        <p14:creationId xmlns:p14="http://schemas.microsoft.com/office/powerpoint/2010/main" val="35649171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a:t>
            </a:r>
            <a:endParaRPr lang="en-US" dirty="0"/>
          </a:p>
        </p:txBody>
      </p:sp>
      <p:sp>
        <p:nvSpPr>
          <p:cNvPr id="3" name="Content Placeholder 2"/>
          <p:cNvSpPr>
            <a:spLocks noGrp="1"/>
          </p:cNvSpPr>
          <p:nvPr>
            <p:ph idx="1"/>
          </p:nvPr>
        </p:nvSpPr>
        <p:spPr>
          <a:xfrm>
            <a:off x="1524000" y="1600200"/>
            <a:ext cx="10058400" cy="4556760"/>
          </a:xfrm>
        </p:spPr>
        <p:txBody>
          <a:bodyPr>
            <a:noAutofit/>
          </a:bodyPr>
          <a:lstStyle/>
          <a:p>
            <a:pPr>
              <a:spcBef>
                <a:spcPts val="2400"/>
              </a:spcBef>
            </a:pPr>
            <a:r>
              <a:rPr lang="en-US" sz="2800" dirty="0"/>
              <a:t>The program is </a:t>
            </a:r>
            <a:r>
              <a:rPr lang="en-US" sz="2800" dirty="0" smtClean="0"/>
              <a:t>developed for, </a:t>
            </a:r>
            <a:r>
              <a:rPr lang="en-US" sz="2800" dirty="0"/>
              <a:t>and sanctioned </a:t>
            </a:r>
            <a:r>
              <a:rPr lang="en-US" sz="2800" dirty="0" smtClean="0"/>
              <a:t>by, physicians. </a:t>
            </a:r>
          </a:p>
          <a:p>
            <a:pPr>
              <a:spcBef>
                <a:spcPts val="2400"/>
              </a:spcBef>
            </a:pPr>
            <a:r>
              <a:rPr lang="en-US" sz="2800" dirty="0" smtClean="0"/>
              <a:t>24/7 phone line.</a:t>
            </a:r>
            <a:endParaRPr lang="en-US" sz="2800" dirty="0"/>
          </a:p>
          <a:p>
            <a:pPr>
              <a:spcBef>
                <a:spcPts val="2400"/>
              </a:spcBef>
            </a:pPr>
            <a:r>
              <a:rPr lang="en-US" sz="2800" dirty="0" smtClean="0"/>
              <a:t>Sessions are confidential.</a:t>
            </a:r>
          </a:p>
          <a:p>
            <a:pPr>
              <a:spcBef>
                <a:spcPts val="2400"/>
              </a:spcBef>
            </a:pPr>
            <a:r>
              <a:rPr lang="en-US" sz="2800" dirty="0"/>
              <a:t>No-cost sessions are available </a:t>
            </a:r>
            <a:r>
              <a:rPr lang="en-US" sz="2800" dirty="0" smtClean="0"/>
              <a:t>up to </a:t>
            </a:r>
            <a:r>
              <a:rPr lang="en-US" sz="2800" dirty="0"/>
              <a:t>an established limit</a:t>
            </a:r>
            <a:r>
              <a:rPr lang="en-US" sz="2800" dirty="0" smtClean="0"/>
              <a:t>.</a:t>
            </a:r>
            <a:endParaRPr lang="en-US" sz="2800" dirty="0"/>
          </a:p>
          <a:p>
            <a:pPr>
              <a:spcBef>
                <a:spcPts val="2400"/>
              </a:spcBef>
            </a:pPr>
            <a:r>
              <a:rPr lang="en-US" sz="2800" dirty="0"/>
              <a:t>Appointments are quickly </a:t>
            </a:r>
            <a:r>
              <a:rPr lang="en-US" sz="2800" dirty="0" smtClean="0"/>
              <a:t>accessible at the convenience of the physician.</a:t>
            </a:r>
            <a:endParaRPr lang="en-US" sz="2800" dirty="0"/>
          </a:p>
          <a:p>
            <a:pPr>
              <a:spcBef>
                <a:spcPts val="2400"/>
              </a:spcBef>
            </a:pPr>
            <a:r>
              <a:rPr lang="en-US" sz="2800" dirty="0"/>
              <a:t>The program is separate and independent of 3</a:t>
            </a:r>
            <a:r>
              <a:rPr lang="en-US" sz="2800" baseline="30000" dirty="0"/>
              <a:t>rd</a:t>
            </a:r>
            <a:r>
              <a:rPr lang="en-US" sz="2800" dirty="0"/>
              <a:t> </a:t>
            </a:r>
            <a:r>
              <a:rPr lang="en-US" sz="2800" dirty="0" smtClean="0"/>
              <a:t>parties.</a:t>
            </a:r>
            <a:endParaRPr lang="en-US" sz="28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7559654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The Framework</a:t>
            </a:r>
            <a:endParaRPr lang="en-US" dirty="0"/>
          </a:p>
        </p:txBody>
      </p:sp>
      <p:sp>
        <p:nvSpPr>
          <p:cNvPr id="3" name="Content Placeholder 2"/>
          <p:cNvSpPr>
            <a:spLocks noGrp="1"/>
          </p:cNvSpPr>
          <p:nvPr>
            <p:ph idx="1"/>
          </p:nvPr>
        </p:nvSpPr>
        <p:spPr>
          <a:xfrm>
            <a:off x="1556657" y="1948543"/>
            <a:ext cx="8748410" cy="4909457"/>
          </a:xfrm>
        </p:spPr>
        <p:txBody>
          <a:bodyPr>
            <a:normAutofit fontScale="77500" lnSpcReduction="20000"/>
          </a:bodyPr>
          <a:lstStyle/>
          <a:p>
            <a:pPr>
              <a:lnSpc>
                <a:spcPct val="110000"/>
              </a:lnSpc>
              <a:spcBef>
                <a:spcPts val="2400"/>
              </a:spcBef>
            </a:pPr>
            <a:r>
              <a:rPr lang="en-US" sz="3600" dirty="0" smtClean="0"/>
              <a:t>Location, location, location.</a:t>
            </a:r>
          </a:p>
          <a:p>
            <a:pPr>
              <a:lnSpc>
                <a:spcPct val="110000"/>
              </a:lnSpc>
              <a:spcBef>
                <a:spcPts val="2400"/>
              </a:spcBef>
            </a:pPr>
            <a:r>
              <a:rPr lang="en-US" sz="3600" dirty="0" smtClean="0"/>
              <a:t>Minimal paper records.</a:t>
            </a:r>
            <a:endParaRPr lang="en-US" sz="3600" dirty="0"/>
          </a:p>
          <a:p>
            <a:pPr>
              <a:lnSpc>
                <a:spcPct val="110000"/>
              </a:lnSpc>
              <a:spcBef>
                <a:spcPts val="2400"/>
              </a:spcBef>
            </a:pPr>
            <a:r>
              <a:rPr lang="en-US" sz="3600" dirty="0"/>
              <a:t>Counseling sessions are not reportable to licensing boards, </a:t>
            </a:r>
            <a:r>
              <a:rPr lang="en-US" sz="3600" i="1" dirty="0"/>
              <a:t>under most </a:t>
            </a:r>
            <a:r>
              <a:rPr lang="en-US" sz="3600" i="1" dirty="0" smtClean="0"/>
              <a:t>circumstances.</a:t>
            </a:r>
          </a:p>
          <a:p>
            <a:pPr>
              <a:lnSpc>
                <a:spcPct val="110000"/>
              </a:lnSpc>
              <a:spcBef>
                <a:spcPts val="2400"/>
              </a:spcBef>
            </a:pPr>
            <a:r>
              <a:rPr lang="en-US" sz="3600" dirty="0" smtClean="0"/>
              <a:t>Established protocols </a:t>
            </a:r>
            <a:r>
              <a:rPr lang="en-US" sz="3600" dirty="0"/>
              <a:t>for assisting impaired physicians.</a:t>
            </a:r>
          </a:p>
          <a:p>
            <a:endParaRPr lang="en-US" sz="8000" i="1" dirty="0" smtClean="0"/>
          </a:p>
          <a:p>
            <a:endParaRPr lang="en-US" dirty="0"/>
          </a:p>
          <a:p>
            <a:pPr marL="0" indent="0">
              <a:buNone/>
            </a:pPr>
            <a:r>
              <a:rPr lang="en-US" sz="2800" i="1" dirty="0"/>
              <a:t> </a:t>
            </a:r>
            <a:endParaRPr lang="en-US" sz="2800" i="1" dirty="0" smtClean="0"/>
          </a:p>
          <a:p>
            <a:endParaRPr lang="en-US" sz="1600" i="1" dirty="0"/>
          </a:p>
        </p:txBody>
      </p:sp>
    </p:spTree>
    <p:extLst>
      <p:ext uri="{BB962C8B-B14F-4D97-AF65-F5344CB8AC3E}">
        <p14:creationId xmlns:p14="http://schemas.microsoft.com/office/powerpoint/2010/main" val="41061605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Next Steps</a:t>
            </a:r>
            <a:endParaRPr lang="en-US" dirty="0"/>
          </a:p>
        </p:txBody>
      </p:sp>
      <p:sp>
        <p:nvSpPr>
          <p:cNvPr id="3" name="Content Placeholder 2"/>
          <p:cNvSpPr>
            <a:spLocks noGrp="1"/>
          </p:cNvSpPr>
          <p:nvPr>
            <p:ph idx="1"/>
          </p:nvPr>
        </p:nvSpPr>
        <p:spPr>
          <a:xfrm>
            <a:off x="1556657" y="1948544"/>
            <a:ext cx="8748410" cy="4474028"/>
          </a:xfrm>
        </p:spPr>
        <p:txBody>
          <a:bodyPr>
            <a:normAutofit fontScale="77500" lnSpcReduction="20000"/>
          </a:bodyPr>
          <a:lstStyle/>
          <a:p>
            <a:pPr>
              <a:lnSpc>
                <a:spcPct val="110000"/>
              </a:lnSpc>
              <a:spcBef>
                <a:spcPts val="2400"/>
              </a:spcBef>
            </a:pPr>
            <a:r>
              <a:rPr lang="en-US" sz="3600" dirty="0" smtClean="0"/>
              <a:t>Recommend Executive Board develop a PWP.</a:t>
            </a:r>
          </a:p>
          <a:p>
            <a:pPr>
              <a:lnSpc>
                <a:spcPct val="110000"/>
              </a:lnSpc>
              <a:spcBef>
                <a:spcPts val="2400"/>
              </a:spcBef>
            </a:pPr>
            <a:r>
              <a:rPr lang="en-US" sz="3600" dirty="0" smtClean="0"/>
              <a:t>Create PWP steering committee.</a:t>
            </a:r>
            <a:endParaRPr lang="en-US" sz="3600" dirty="0"/>
          </a:p>
          <a:p>
            <a:pPr>
              <a:lnSpc>
                <a:spcPct val="110000"/>
              </a:lnSpc>
              <a:spcBef>
                <a:spcPts val="2400"/>
              </a:spcBef>
            </a:pPr>
            <a:r>
              <a:rPr lang="en-US" sz="3600" dirty="0" smtClean="0"/>
              <a:t>Raise funds.</a:t>
            </a:r>
            <a:endParaRPr lang="en-US" sz="3600" i="1" dirty="0" smtClean="0"/>
          </a:p>
          <a:p>
            <a:pPr>
              <a:lnSpc>
                <a:spcPct val="110000"/>
              </a:lnSpc>
              <a:spcBef>
                <a:spcPts val="2400"/>
              </a:spcBef>
            </a:pPr>
            <a:r>
              <a:rPr lang="en-US" sz="3600" dirty="0" smtClean="0"/>
              <a:t>Promote, promote, promote.</a:t>
            </a:r>
            <a:endParaRPr lang="en-US" sz="3600" dirty="0"/>
          </a:p>
          <a:p>
            <a:pPr marL="0" indent="0">
              <a:buNone/>
            </a:pPr>
            <a:endParaRPr lang="en-US" sz="8000" i="1" dirty="0" smtClean="0"/>
          </a:p>
          <a:p>
            <a:endParaRPr lang="en-US" dirty="0"/>
          </a:p>
          <a:p>
            <a:pPr marL="0" indent="0">
              <a:buNone/>
            </a:pPr>
            <a:r>
              <a:rPr lang="en-US" sz="2800" i="1" dirty="0"/>
              <a:t> </a:t>
            </a:r>
            <a:endParaRPr lang="en-US" sz="2800" i="1" dirty="0" smtClean="0"/>
          </a:p>
          <a:p>
            <a:endParaRPr lang="en-US" sz="1600" i="1" dirty="0"/>
          </a:p>
        </p:txBody>
      </p:sp>
    </p:spTree>
    <p:extLst>
      <p:ext uri="{BB962C8B-B14F-4D97-AF65-F5344CB8AC3E}">
        <p14:creationId xmlns:p14="http://schemas.microsoft.com/office/powerpoint/2010/main" val="17399497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0008" y="643345"/>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question mark image free"/>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4000"/>
                    </a14:imgEffect>
                  </a14:imgLayer>
                </a14:imgProps>
              </a:ext>
              <a:ext uri="{28A0092B-C50C-407E-A947-70E740481C1C}">
                <a14:useLocalDpi xmlns:a14="http://schemas.microsoft.com/office/drawing/2010/main" val="0"/>
              </a:ext>
            </a:extLst>
          </a:blip>
          <a:srcRect/>
          <a:stretch>
            <a:fillRect/>
          </a:stretch>
        </p:blipFill>
        <p:spPr bwMode="auto">
          <a:xfrm>
            <a:off x="69213" y="316774"/>
            <a:ext cx="4372792" cy="437279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7163" y="1070066"/>
            <a:ext cx="644842" cy="64484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1276" y="2350225"/>
            <a:ext cx="3201489" cy="320148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584" y="1714907"/>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1127" y="3146990"/>
            <a:ext cx="1203553" cy="120355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6258" y="4845028"/>
            <a:ext cx="644842" cy="64484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0579" y="4219303"/>
            <a:ext cx="1270567" cy="127056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906" y="5167449"/>
            <a:ext cx="644842" cy="64484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mage result for question mark imag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2590" y="757203"/>
            <a:ext cx="1270567" cy="1270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5400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14680</TotalTime>
  <Words>736</Words>
  <Application>Microsoft Macintosh PowerPoint</Application>
  <PresentationFormat>Custom</PresentationFormat>
  <Paragraphs>91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Physician Wellness Program (PWP)   A Proposal</vt:lpstr>
      <vt:lpstr>Other County Medical Society Successes</vt:lpstr>
      <vt:lpstr>Why a PWP?</vt:lpstr>
      <vt:lpstr>The Framework</vt:lpstr>
      <vt:lpstr> The Framework</vt:lpstr>
      <vt:lpstr> Next Steps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Physician Wellness &amp; Resilience Program</dc:title>
  <dc:creator>Candice Barr</dc:creator>
  <cp:lastModifiedBy>Kristen Harlin</cp:lastModifiedBy>
  <cp:revision>124</cp:revision>
  <cp:lastPrinted>2016-08-08T20:35:50Z</cp:lastPrinted>
  <dcterms:created xsi:type="dcterms:W3CDTF">2016-06-17T04:18:13Z</dcterms:created>
  <dcterms:modified xsi:type="dcterms:W3CDTF">2018-06-27T13:15:45Z</dcterms:modified>
</cp:coreProperties>
</file>